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78" r:id="rId6"/>
    <p:sldId id="279" r:id="rId7"/>
    <p:sldId id="27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848A-11B3-4358-AEA7-69E62E935394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E24ED-ED8A-4147-8662-47455258D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1CC4-CBE8-4D66-AF16-277D50B6C70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103F-4314-44D6-8821-295786910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4EAFF-A0FC-47AF-BE8B-A8E20191AAE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9C4D-F622-451A-AD09-BC6581E62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335EC-4738-47B3-B397-211F2294866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9401-EF64-407A-98F2-8AFBFBCC7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D55A-5BC4-426A-8A60-3878A2D7E0C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5760-C950-4C1D-A6A7-B136C4AEE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4568-46B9-46CA-AFE6-107B5ED22B1F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0E51-FA6C-4127-9320-56EC93A01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39DA-8D61-4EAB-96D2-CA35890DAE4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F895-57AA-4155-AC72-3065B4266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318-A8F0-4AD5-A440-727C773986CA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725A-0871-4ACC-B6FA-96FD065B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42F7-9E75-4A8B-8E8D-4DED89045A59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DC70-0D40-495F-8B42-5707D1107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B650-F9A5-4081-B41C-5E76437CD23D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65EA-CBA6-48CA-90D6-EA3843F5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904B-D531-4825-B46E-22271E68F24C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A7EB-6229-4E69-8E66-5BCCFDF9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5B4F77-B14E-4951-936F-2513C8BF516B}" type="datetimeFigureOut">
              <a:rPr lang="ru-RU"/>
              <a:pPr>
                <a:defRPr/>
              </a:pPr>
              <a:t>21.04.2012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CF771-4D88-4701-84C4-0AA42A2B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/>
              <a:t>Встановлення республіки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20.09.1792р. – засідання Конвенту.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21.09.1792р. </a:t>
            </a:r>
            <a:r>
              <a:rPr lang="uk-UA" dirty="0"/>
              <a:t>с</a:t>
            </a:r>
            <a:r>
              <a:rPr lang="uk-UA" dirty="0" smtClean="0"/>
              <a:t>касування монархії.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22.09.1792р. – проголошення республіки.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Девіз республіки:»Свобода, рівність, братерство!»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21.01.1793 р. – страта короля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28775"/>
            <a:ext cx="4343400" cy="3600450"/>
          </a:xfrm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132388" y="5805488"/>
            <a:ext cx="352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Страта короля Людовіка </a:t>
            </a:r>
            <a:r>
              <a:rPr lang="en-US">
                <a:latin typeface="Franklin Gothic Book"/>
              </a:rPr>
              <a:t>XVI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Прихід якобінців до влади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Розширення </a:t>
            </a:r>
            <a:r>
              <a:rPr lang="uk-UA" dirty="0" err="1" smtClean="0"/>
              <a:t>антифранцузької</a:t>
            </a:r>
            <a:r>
              <a:rPr lang="uk-UA" dirty="0" smtClean="0"/>
              <a:t> коаліції – Британія, Іспанія, Сардинське королівство, німецькі держави, Росія.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Рух «скажених» Жака </a:t>
            </a:r>
            <a:r>
              <a:rPr lang="uk-UA" dirty="0" err="1" smtClean="0"/>
              <a:t>Ру</a:t>
            </a:r>
            <a:r>
              <a:rPr lang="uk-UA" dirty="0" smtClean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Повстання у Вандеї.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Встановлення революційного трибуналу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Заснування нового уряду – Комітету громадського порятунку.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Повстання 31 травня – 2 червня 1793 р. – прихід до влади якобінців</a:t>
            </a: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2016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657600"/>
            <a:ext cx="2095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03213" y="3821113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М.Робесп»єр</a:t>
            </a:r>
            <a:endParaRPr lang="ru-RU">
              <a:latin typeface="Franklin Gothic Book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595563" y="609282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Ж.П.Марат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9050"/>
            <a:ext cx="70770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лилиния 1"/>
          <p:cNvSpPr/>
          <p:nvPr/>
        </p:nvSpPr>
        <p:spPr>
          <a:xfrm>
            <a:off x="3189288" y="3324225"/>
            <a:ext cx="1122362" cy="754063"/>
          </a:xfrm>
          <a:custGeom>
            <a:avLst/>
            <a:gdLst>
              <a:gd name="connsiteX0" fmla="*/ 46804 w 1121111"/>
              <a:gd name="connsiteY0" fmla="*/ 101600 h 754743"/>
              <a:gd name="connsiteX1" fmla="*/ 90347 w 1121111"/>
              <a:gd name="connsiteY1" fmla="*/ 174172 h 754743"/>
              <a:gd name="connsiteX2" fmla="*/ 61318 w 1121111"/>
              <a:gd name="connsiteY2" fmla="*/ 319315 h 754743"/>
              <a:gd name="connsiteX3" fmla="*/ 133889 w 1121111"/>
              <a:gd name="connsiteY3" fmla="*/ 435429 h 754743"/>
              <a:gd name="connsiteX4" fmla="*/ 162918 w 1121111"/>
              <a:gd name="connsiteY4" fmla="*/ 478972 h 754743"/>
              <a:gd name="connsiteX5" fmla="*/ 206461 w 1121111"/>
              <a:gd name="connsiteY5" fmla="*/ 508000 h 754743"/>
              <a:gd name="connsiteX6" fmla="*/ 264518 w 1121111"/>
              <a:gd name="connsiteY6" fmla="*/ 566058 h 754743"/>
              <a:gd name="connsiteX7" fmla="*/ 308061 w 1121111"/>
              <a:gd name="connsiteY7" fmla="*/ 609600 h 754743"/>
              <a:gd name="connsiteX8" fmla="*/ 351604 w 1121111"/>
              <a:gd name="connsiteY8" fmla="*/ 638629 h 754743"/>
              <a:gd name="connsiteX9" fmla="*/ 424175 w 1121111"/>
              <a:gd name="connsiteY9" fmla="*/ 740229 h 754743"/>
              <a:gd name="connsiteX10" fmla="*/ 482232 w 1121111"/>
              <a:gd name="connsiteY10" fmla="*/ 754743 h 754743"/>
              <a:gd name="connsiteX11" fmla="*/ 656404 w 1121111"/>
              <a:gd name="connsiteY11" fmla="*/ 740229 h 754743"/>
              <a:gd name="connsiteX12" fmla="*/ 699947 w 1121111"/>
              <a:gd name="connsiteY12" fmla="*/ 725715 h 754743"/>
              <a:gd name="connsiteX13" fmla="*/ 816061 w 1121111"/>
              <a:gd name="connsiteY13" fmla="*/ 667658 h 754743"/>
              <a:gd name="connsiteX14" fmla="*/ 917661 w 1121111"/>
              <a:gd name="connsiteY14" fmla="*/ 653143 h 754743"/>
              <a:gd name="connsiteX15" fmla="*/ 961204 w 1121111"/>
              <a:gd name="connsiteY15" fmla="*/ 609600 h 754743"/>
              <a:gd name="connsiteX16" fmla="*/ 1004747 w 1121111"/>
              <a:gd name="connsiteY16" fmla="*/ 580572 h 754743"/>
              <a:gd name="connsiteX17" fmla="*/ 1062804 w 1121111"/>
              <a:gd name="connsiteY17" fmla="*/ 537029 h 754743"/>
              <a:gd name="connsiteX18" fmla="*/ 1106347 w 1121111"/>
              <a:gd name="connsiteY18" fmla="*/ 493486 h 754743"/>
              <a:gd name="connsiteX19" fmla="*/ 1106347 w 1121111"/>
              <a:gd name="connsiteY19" fmla="*/ 391886 h 754743"/>
              <a:gd name="connsiteX20" fmla="*/ 1091832 w 1121111"/>
              <a:gd name="connsiteY20" fmla="*/ 348343 h 754743"/>
              <a:gd name="connsiteX21" fmla="*/ 1048289 w 1121111"/>
              <a:gd name="connsiteY21" fmla="*/ 319315 h 754743"/>
              <a:gd name="connsiteX22" fmla="*/ 1033775 w 1121111"/>
              <a:gd name="connsiteY22" fmla="*/ 261258 h 754743"/>
              <a:gd name="connsiteX23" fmla="*/ 1004747 w 1121111"/>
              <a:gd name="connsiteY23" fmla="*/ 145143 h 754743"/>
              <a:gd name="connsiteX24" fmla="*/ 975718 w 1121111"/>
              <a:gd name="connsiteY24" fmla="*/ 101600 h 754743"/>
              <a:gd name="connsiteX25" fmla="*/ 932175 w 1121111"/>
              <a:gd name="connsiteY25" fmla="*/ 58058 h 754743"/>
              <a:gd name="connsiteX26" fmla="*/ 845089 w 1121111"/>
              <a:gd name="connsiteY26" fmla="*/ 0 h 754743"/>
              <a:gd name="connsiteX27" fmla="*/ 482232 w 1121111"/>
              <a:gd name="connsiteY27" fmla="*/ 14515 h 754743"/>
              <a:gd name="connsiteX28" fmla="*/ 438689 w 1121111"/>
              <a:gd name="connsiteY28" fmla="*/ 29029 h 754743"/>
              <a:gd name="connsiteX29" fmla="*/ 17775 w 1121111"/>
              <a:gd name="connsiteY29" fmla="*/ 58058 h 754743"/>
              <a:gd name="connsiteX30" fmla="*/ 17775 w 1121111"/>
              <a:gd name="connsiteY30" fmla="*/ 188686 h 754743"/>
              <a:gd name="connsiteX31" fmla="*/ 61318 w 1121111"/>
              <a:gd name="connsiteY31" fmla="*/ 232229 h 754743"/>
              <a:gd name="connsiteX32" fmla="*/ 75832 w 1121111"/>
              <a:gd name="connsiteY32" fmla="*/ 333829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21111" h="754743">
                <a:moveTo>
                  <a:pt x="46804" y="101600"/>
                </a:moveTo>
                <a:cubicBezTo>
                  <a:pt x="61318" y="125791"/>
                  <a:pt x="85709" y="146345"/>
                  <a:pt x="90347" y="174172"/>
                </a:cubicBezTo>
                <a:cubicBezTo>
                  <a:pt x="97759" y="218644"/>
                  <a:pt x="75876" y="275639"/>
                  <a:pt x="61318" y="319315"/>
                </a:cubicBezTo>
                <a:cubicBezTo>
                  <a:pt x="95863" y="422949"/>
                  <a:pt x="64888" y="389427"/>
                  <a:pt x="133889" y="435429"/>
                </a:cubicBezTo>
                <a:cubicBezTo>
                  <a:pt x="143565" y="449943"/>
                  <a:pt x="150583" y="466637"/>
                  <a:pt x="162918" y="478972"/>
                </a:cubicBezTo>
                <a:cubicBezTo>
                  <a:pt x="175253" y="491307"/>
                  <a:pt x="195564" y="494379"/>
                  <a:pt x="206461" y="508000"/>
                </a:cubicBezTo>
                <a:cubicBezTo>
                  <a:pt x="262760" y="578374"/>
                  <a:pt x="169513" y="534388"/>
                  <a:pt x="264518" y="566058"/>
                </a:cubicBezTo>
                <a:cubicBezTo>
                  <a:pt x="279032" y="580572"/>
                  <a:pt x="292292" y="596460"/>
                  <a:pt x="308061" y="609600"/>
                </a:cubicBezTo>
                <a:cubicBezTo>
                  <a:pt x="321462" y="620767"/>
                  <a:pt x="340437" y="625228"/>
                  <a:pt x="351604" y="638629"/>
                </a:cubicBezTo>
                <a:cubicBezTo>
                  <a:pt x="396151" y="692086"/>
                  <a:pt x="359319" y="703168"/>
                  <a:pt x="424175" y="740229"/>
                </a:cubicBezTo>
                <a:cubicBezTo>
                  <a:pt x="441495" y="750126"/>
                  <a:pt x="462880" y="749905"/>
                  <a:pt x="482232" y="754743"/>
                </a:cubicBezTo>
                <a:cubicBezTo>
                  <a:pt x="540289" y="749905"/>
                  <a:pt x="598656" y="747928"/>
                  <a:pt x="656404" y="740229"/>
                </a:cubicBezTo>
                <a:cubicBezTo>
                  <a:pt x="671569" y="738207"/>
                  <a:pt x="686019" y="732046"/>
                  <a:pt x="699947" y="725715"/>
                </a:cubicBezTo>
                <a:cubicBezTo>
                  <a:pt x="739341" y="707809"/>
                  <a:pt x="773223" y="673778"/>
                  <a:pt x="816061" y="667658"/>
                </a:cubicBezTo>
                <a:lnTo>
                  <a:pt x="917661" y="653143"/>
                </a:lnTo>
                <a:cubicBezTo>
                  <a:pt x="932175" y="638629"/>
                  <a:pt x="945435" y="622741"/>
                  <a:pt x="961204" y="609600"/>
                </a:cubicBezTo>
                <a:cubicBezTo>
                  <a:pt x="974605" y="598433"/>
                  <a:pt x="990552" y="590711"/>
                  <a:pt x="1004747" y="580572"/>
                </a:cubicBezTo>
                <a:cubicBezTo>
                  <a:pt x="1024432" y="566512"/>
                  <a:pt x="1044437" y="552772"/>
                  <a:pt x="1062804" y="537029"/>
                </a:cubicBezTo>
                <a:cubicBezTo>
                  <a:pt x="1078389" y="523671"/>
                  <a:pt x="1091833" y="508000"/>
                  <a:pt x="1106347" y="493486"/>
                </a:cubicBezTo>
                <a:cubicBezTo>
                  <a:pt x="1126093" y="434245"/>
                  <a:pt x="1125974" y="460579"/>
                  <a:pt x="1106347" y="391886"/>
                </a:cubicBezTo>
                <a:cubicBezTo>
                  <a:pt x="1102144" y="377175"/>
                  <a:pt x="1101390" y="360290"/>
                  <a:pt x="1091832" y="348343"/>
                </a:cubicBezTo>
                <a:cubicBezTo>
                  <a:pt x="1080935" y="334722"/>
                  <a:pt x="1062803" y="328991"/>
                  <a:pt x="1048289" y="319315"/>
                </a:cubicBezTo>
                <a:cubicBezTo>
                  <a:pt x="1043451" y="299963"/>
                  <a:pt x="1038102" y="280731"/>
                  <a:pt x="1033775" y="261258"/>
                </a:cubicBezTo>
                <a:cubicBezTo>
                  <a:pt x="1027151" y="231449"/>
                  <a:pt x="1020308" y="176265"/>
                  <a:pt x="1004747" y="145143"/>
                </a:cubicBezTo>
                <a:cubicBezTo>
                  <a:pt x="996946" y="129541"/>
                  <a:pt x="986886" y="115001"/>
                  <a:pt x="975718" y="101600"/>
                </a:cubicBezTo>
                <a:cubicBezTo>
                  <a:pt x="962577" y="85831"/>
                  <a:pt x="948377" y="70660"/>
                  <a:pt x="932175" y="58058"/>
                </a:cubicBezTo>
                <a:cubicBezTo>
                  <a:pt x="904636" y="36639"/>
                  <a:pt x="845089" y="0"/>
                  <a:pt x="845089" y="0"/>
                </a:cubicBezTo>
                <a:cubicBezTo>
                  <a:pt x="724137" y="4838"/>
                  <a:pt x="602973" y="5890"/>
                  <a:pt x="482232" y="14515"/>
                </a:cubicBezTo>
                <a:cubicBezTo>
                  <a:pt x="466971" y="15605"/>
                  <a:pt x="453811" y="26703"/>
                  <a:pt x="438689" y="29029"/>
                </a:cubicBezTo>
                <a:cubicBezTo>
                  <a:pt x="327900" y="46073"/>
                  <a:pt x="103658" y="53538"/>
                  <a:pt x="17775" y="58058"/>
                </a:cubicBezTo>
                <a:cubicBezTo>
                  <a:pt x="278" y="110548"/>
                  <a:pt x="-11418" y="123001"/>
                  <a:pt x="17775" y="188686"/>
                </a:cubicBezTo>
                <a:cubicBezTo>
                  <a:pt x="26112" y="207443"/>
                  <a:pt x="46804" y="217715"/>
                  <a:pt x="61318" y="232229"/>
                </a:cubicBezTo>
                <a:lnTo>
                  <a:pt x="75832" y="333829"/>
                </a:lnTo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Якобінська диктатура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24 червня 1793 р. – прийняття нової Конституції Франції, дію якої у жовтні якобінці тимчасово призупинили.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Конвент отримав необмежені права.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Комітети громадської безпеки та революційні трибунали на місцях, тотальний терор.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FF0000"/>
                </a:solidFill>
              </a:rPr>
              <a:t>Диктатура – нічим не обмежена влада однієї особи або певних політичних сил у державі, що опиралася на силу.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Реформи якобінців</a:t>
            </a:r>
            <a:endParaRPr lang="ru-RU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Аграрна реформа й скасування феодальних повинностей.</a:t>
            </a:r>
          </a:p>
          <a:p>
            <a:r>
              <a:rPr lang="uk-UA" smtClean="0"/>
              <a:t>Закон про максимум цін.</a:t>
            </a:r>
          </a:p>
          <a:p>
            <a:r>
              <a:rPr lang="uk-UA" smtClean="0"/>
              <a:t>Військова реформа.</a:t>
            </a:r>
          </a:p>
          <a:p>
            <a:r>
              <a:rPr lang="uk-UA" smtClean="0"/>
              <a:t>Дехристиянізація.</a:t>
            </a:r>
          </a:p>
          <a:p>
            <a:r>
              <a:rPr lang="uk-UA" smtClean="0"/>
              <a:t>«Революційний календар»</a:t>
            </a:r>
          </a:p>
          <a:p>
            <a:r>
              <a:rPr lang="uk-UA" smtClean="0"/>
              <a:t>Декрет «Про підозрілих»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Термідоріанська реакція</a:t>
            </a:r>
            <a:endParaRPr lang="ru-RU" dirty="0"/>
          </a:p>
        </p:txBody>
      </p:sp>
      <p:sp>
        <p:nvSpPr>
          <p:cNvPr id="28674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Розкол серед якобінців і страта поміркованих якобінців на чолі з Ж.Дантоном. </a:t>
            </a:r>
          </a:p>
          <a:p>
            <a:r>
              <a:rPr lang="uk-UA" smtClean="0"/>
              <a:t>27 липня 1794 р. ( 9 термідора) – термідоріанський переворот та страта керівників якобінського клубу.</a:t>
            </a:r>
          </a:p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47838"/>
            <a:ext cx="4191000" cy="4429125"/>
          </a:xfrm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68313" y="6308725"/>
            <a:ext cx="3887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Страта М.Робесп»єра.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Термідоріанська реакція</a:t>
            </a:r>
            <a:endParaRPr lang="ru-RU" dirty="0"/>
          </a:p>
        </p:txBody>
      </p:sp>
      <p:sp>
        <p:nvSpPr>
          <p:cNvPr id="29698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Термідоріанський терор.</a:t>
            </a:r>
          </a:p>
          <a:p>
            <a:r>
              <a:rPr lang="uk-UA" smtClean="0"/>
              <a:t>Заборона Якобінського клубу.</a:t>
            </a:r>
          </a:p>
          <a:p>
            <a:r>
              <a:rPr lang="uk-UA" smtClean="0"/>
              <a:t>Скасування закону «Про підозрілих».</a:t>
            </a:r>
          </a:p>
          <a:p>
            <a:r>
              <a:rPr lang="uk-UA" smtClean="0"/>
              <a:t>Відміна максимуму цін.</a:t>
            </a:r>
          </a:p>
          <a:p>
            <a:r>
              <a:rPr lang="uk-UA" smtClean="0"/>
              <a:t>Амністія учасникам вандейського повстання.</a:t>
            </a:r>
          </a:p>
          <a:p>
            <a:r>
              <a:rPr lang="uk-UA" smtClean="0"/>
              <a:t>22 серпня 1795 року прийнята нова Конституція Франції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Познайомитися з процесом встановлення республіки у Франції;</a:t>
            </a:r>
          </a:p>
          <a:p>
            <a:r>
              <a:rPr lang="uk-UA" smtClean="0"/>
              <a:t>Охарактеризувати якобінську диктатуру та її політику;</a:t>
            </a:r>
          </a:p>
          <a:p>
            <a:r>
              <a:rPr lang="uk-UA" smtClean="0"/>
              <a:t>Визначити характерні риси політики Директорії;</a:t>
            </a:r>
          </a:p>
          <a:p>
            <a:r>
              <a:rPr lang="uk-UA" smtClean="0"/>
              <a:t>На прикладі якобінської диктатури зрозуміти про аморальність терору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Повалення монархії.</a:t>
            </a:r>
          </a:p>
          <a:p>
            <a:r>
              <a:rPr lang="uk-UA" smtClean="0"/>
              <a:t>Встановлення республіки</a:t>
            </a:r>
          </a:p>
          <a:p>
            <a:r>
              <a:rPr lang="uk-UA" smtClean="0"/>
              <a:t>Встановлення якобінської диктатури.</a:t>
            </a:r>
          </a:p>
          <a:p>
            <a:r>
              <a:rPr lang="uk-UA" smtClean="0"/>
              <a:t>Термідоріанська диктатура.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поняття: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Республіка;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Конвент;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Диктатура;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Тотальний терор;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mtClean="0"/>
              <a:t>Директорія.</a:t>
            </a:r>
            <a:endParaRPr lang="uk-UA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Опорні дати: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22 вересня 1792 р. х проголошення республіки у Франції;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31 травня – 2 червня 1793 р. – прихід якобінців до влади;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24 червня 1794 р. – прийняття Конституції;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27 липня 1794 р. – термідоріанський переворот;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9 листопада 1799 р. – бонапартистський переворот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Початок революційних воєн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 лютому 1792 р. Австрія і Пруссія уклали угоду, яка поклала початок першій </a:t>
            </a:r>
            <a:r>
              <a:rPr lang="uk-UA" dirty="0" err="1" smtClean="0"/>
              <a:t>антифранцузькій</a:t>
            </a:r>
            <a:r>
              <a:rPr lang="uk-UA" dirty="0" smtClean="0"/>
              <a:t> коаліції.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Основна вимога – відмова від конституції 1791 р. та передати владу королю Франції.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20 квітня 1792 р. Законодавчі збори оголосили війну Австрії.</a:t>
            </a:r>
            <a:endParaRPr lang="ru-RU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12875"/>
            <a:ext cx="4343400" cy="2767013"/>
          </a:xfrm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716463" y="4508500"/>
            <a:ext cx="4032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Гравюра 1792р. </a:t>
            </a:r>
          </a:p>
          <a:p>
            <a:pPr algn="ctr"/>
            <a:r>
              <a:rPr lang="uk-UA">
                <a:latin typeface="Franklin Gothic Book"/>
              </a:rPr>
              <a:t>«Батьківщина в небезпеці!»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Початок революційних воєн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11 липня 1792 р. Законодавчі збори проголосили гасло «Батьківщина в небезпеці!»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Загін національної гвардії з Марселя прийшов до Парижа з піснею Руже </a:t>
            </a:r>
            <a:r>
              <a:rPr lang="uk-UA" dirty="0"/>
              <a:t>д</a:t>
            </a:r>
            <a:r>
              <a:rPr lang="uk-UA" dirty="0" smtClean="0"/>
              <a:t>е Ліля «Марсельєза»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Франція вступила в період революційних воєн.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557338"/>
            <a:ext cx="4191000" cy="3671887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23850" y="5516563"/>
            <a:ext cx="3960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Марш Марсельського батальйону.</a:t>
            </a:r>
          </a:p>
          <a:p>
            <a:pPr algn="ctr"/>
            <a:r>
              <a:rPr lang="uk-UA">
                <a:latin typeface="Franklin Gothic Book"/>
              </a:rPr>
              <a:t>Гравюра кінця </a:t>
            </a:r>
            <a:r>
              <a:rPr lang="en-US">
                <a:latin typeface="Franklin Gothic Book"/>
              </a:rPr>
              <a:t>XVIII </a:t>
            </a:r>
            <a:r>
              <a:rPr lang="uk-UA">
                <a:latin typeface="Franklin Gothic Book"/>
              </a:rPr>
              <a:t> ст.</a:t>
            </a:r>
            <a:endParaRPr lang="ru-RU">
              <a:latin typeface="Franklin Gothic Book"/>
            </a:endParaRP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27525" y="61817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9050"/>
            <a:ext cx="70770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-конечная звезда 2"/>
          <p:cNvSpPr/>
          <p:nvPr/>
        </p:nvSpPr>
        <p:spPr>
          <a:xfrm>
            <a:off x="6408738" y="5805488"/>
            <a:ext cx="503237" cy="360362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278438" y="2422525"/>
            <a:ext cx="1363662" cy="3449638"/>
          </a:xfrm>
          <a:custGeom>
            <a:avLst/>
            <a:gdLst>
              <a:gd name="connsiteX0" fmla="*/ 1363579 w 1363579"/>
              <a:gd name="connsiteY0" fmla="*/ 3449053 h 3449053"/>
              <a:gd name="connsiteX1" fmla="*/ 1315452 w 1363579"/>
              <a:gd name="connsiteY1" fmla="*/ 3368842 h 3449053"/>
              <a:gd name="connsiteX2" fmla="*/ 1235242 w 1363579"/>
              <a:gd name="connsiteY2" fmla="*/ 3288631 h 3449053"/>
              <a:gd name="connsiteX3" fmla="*/ 1219200 w 1363579"/>
              <a:gd name="connsiteY3" fmla="*/ 3224463 h 3449053"/>
              <a:gd name="connsiteX4" fmla="*/ 1187115 w 1363579"/>
              <a:gd name="connsiteY4" fmla="*/ 3192379 h 3449053"/>
              <a:gd name="connsiteX5" fmla="*/ 1171073 w 1363579"/>
              <a:gd name="connsiteY5" fmla="*/ 3112168 h 3449053"/>
              <a:gd name="connsiteX6" fmla="*/ 1122947 w 1363579"/>
              <a:gd name="connsiteY6" fmla="*/ 3015916 h 3449053"/>
              <a:gd name="connsiteX7" fmla="*/ 1106905 w 1363579"/>
              <a:gd name="connsiteY7" fmla="*/ 2919663 h 3449053"/>
              <a:gd name="connsiteX8" fmla="*/ 1074821 w 1363579"/>
              <a:gd name="connsiteY8" fmla="*/ 2871537 h 3449053"/>
              <a:gd name="connsiteX9" fmla="*/ 1058779 w 1363579"/>
              <a:gd name="connsiteY9" fmla="*/ 2823410 h 3449053"/>
              <a:gd name="connsiteX10" fmla="*/ 1090863 w 1363579"/>
              <a:gd name="connsiteY10" fmla="*/ 2727158 h 3449053"/>
              <a:gd name="connsiteX11" fmla="*/ 1138989 w 1363579"/>
              <a:gd name="connsiteY11" fmla="*/ 2630905 h 3449053"/>
              <a:gd name="connsiteX12" fmla="*/ 1155031 w 1363579"/>
              <a:gd name="connsiteY12" fmla="*/ 2229853 h 3449053"/>
              <a:gd name="connsiteX13" fmla="*/ 1122947 w 1363579"/>
              <a:gd name="connsiteY13" fmla="*/ 2133600 h 3449053"/>
              <a:gd name="connsiteX14" fmla="*/ 1122947 w 1363579"/>
              <a:gd name="connsiteY14" fmla="*/ 1283368 h 3449053"/>
              <a:gd name="connsiteX15" fmla="*/ 1138989 w 1363579"/>
              <a:gd name="connsiteY15" fmla="*/ 1171074 h 3449053"/>
              <a:gd name="connsiteX16" fmla="*/ 1171073 w 1363579"/>
              <a:gd name="connsiteY16" fmla="*/ 1074821 h 3449053"/>
              <a:gd name="connsiteX17" fmla="*/ 1155031 w 1363579"/>
              <a:gd name="connsiteY17" fmla="*/ 1026695 h 3449053"/>
              <a:gd name="connsiteX18" fmla="*/ 1122947 w 1363579"/>
              <a:gd name="connsiteY18" fmla="*/ 994610 h 3449053"/>
              <a:gd name="connsiteX19" fmla="*/ 1090863 w 1363579"/>
              <a:gd name="connsiteY19" fmla="*/ 898358 h 3449053"/>
              <a:gd name="connsiteX20" fmla="*/ 1010652 w 1363579"/>
              <a:gd name="connsiteY20" fmla="*/ 802105 h 3449053"/>
              <a:gd name="connsiteX21" fmla="*/ 978568 w 1363579"/>
              <a:gd name="connsiteY21" fmla="*/ 737937 h 3449053"/>
              <a:gd name="connsiteX22" fmla="*/ 930442 w 1363579"/>
              <a:gd name="connsiteY22" fmla="*/ 689810 h 3449053"/>
              <a:gd name="connsiteX23" fmla="*/ 866273 w 1363579"/>
              <a:gd name="connsiteY23" fmla="*/ 593558 h 3449053"/>
              <a:gd name="connsiteX24" fmla="*/ 850231 w 1363579"/>
              <a:gd name="connsiteY24" fmla="*/ 545431 h 3449053"/>
              <a:gd name="connsiteX25" fmla="*/ 786063 w 1363579"/>
              <a:gd name="connsiteY25" fmla="*/ 449179 h 3449053"/>
              <a:gd name="connsiteX26" fmla="*/ 737936 w 1363579"/>
              <a:gd name="connsiteY26" fmla="*/ 352926 h 3449053"/>
              <a:gd name="connsiteX27" fmla="*/ 689810 w 1363579"/>
              <a:gd name="connsiteY27" fmla="*/ 336884 h 3449053"/>
              <a:gd name="connsiteX28" fmla="*/ 593558 w 1363579"/>
              <a:gd name="connsiteY28" fmla="*/ 272716 h 3449053"/>
              <a:gd name="connsiteX29" fmla="*/ 561473 w 1363579"/>
              <a:gd name="connsiteY29" fmla="*/ 240631 h 3449053"/>
              <a:gd name="connsiteX30" fmla="*/ 513347 w 1363579"/>
              <a:gd name="connsiteY30" fmla="*/ 208547 h 3449053"/>
              <a:gd name="connsiteX31" fmla="*/ 449179 w 1363579"/>
              <a:gd name="connsiteY31" fmla="*/ 192505 h 3449053"/>
              <a:gd name="connsiteX32" fmla="*/ 320842 w 1363579"/>
              <a:gd name="connsiteY32" fmla="*/ 160421 h 3449053"/>
              <a:gd name="connsiteX33" fmla="*/ 224589 w 1363579"/>
              <a:gd name="connsiteY33" fmla="*/ 112295 h 3449053"/>
              <a:gd name="connsiteX34" fmla="*/ 128336 w 1363579"/>
              <a:gd name="connsiteY34" fmla="*/ 64168 h 3449053"/>
              <a:gd name="connsiteX35" fmla="*/ 48126 w 1363579"/>
              <a:gd name="connsiteY35" fmla="*/ 32084 h 3449053"/>
              <a:gd name="connsiteX36" fmla="*/ 0 w 1363579"/>
              <a:gd name="connsiteY36" fmla="*/ 0 h 34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63579" h="3449053">
                <a:moveTo>
                  <a:pt x="1363579" y="3449053"/>
                </a:moveTo>
                <a:cubicBezTo>
                  <a:pt x="1347537" y="3422316"/>
                  <a:pt x="1334930" y="3393190"/>
                  <a:pt x="1315452" y="3368842"/>
                </a:cubicBezTo>
                <a:cubicBezTo>
                  <a:pt x="1291831" y="3339316"/>
                  <a:pt x="1235242" y="3288631"/>
                  <a:pt x="1235242" y="3288631"/>
                </a:cubicBezTo>
                <a:cubicBezTo>
                  <a:pt x="1229895" y="3267242"/>
                  <a:pt x="1229060" y="3244183"/>
                  <a:pt x="1219200" y="3224463"/>
                </a:cubicBezTo>
                <a:cubicBezTo>
                  <a:pt x="1212436" y="3210935"/>
                  <a:pt x="1193073" y="3206281"/>
                  <a:pt x="1187115" y="3192379"/>
                </a:cubicBezTo>
                <a:cubicBezTo>
                  <a:pt x="1176374" y="3167317"/>
                  <a:pt x="1177686" y="3138620"/>
                  <a:pt x="1171073" y="3112168"/>
                </a:cubicBezTo>
                <a:cubicBezTo>
                  <a:pt x="1157790" y="3059035"/>
                  <a:pt x="1154314" y="3062966"/>
                  <a:pt x="1122947" y="3015916"/>
                </a:cubicBezTo>
                <a:cubicBezTo>
                  <a:pt x="1117600" y="2983832"/>
                  <a:pt x="1117191" y="2950521"/>
                  <a:pt x="1106905" y="2919663"/>
                </a:cubicBezTo>
                <a:cubicBezTo>
                  <a:pt x="1100808" y="2901372"/>
                  <a:pt x="1083443" y="2888782"/>
                  <a:pt x="1074821" y="2871537"/>
                </a:cubicBezTo>
                <a:cubicBezTo>
                  <a:pt x="1067259" y="2856412"/>
                  <a:pt x="1064126" y="2839452"/>
                  <a:pt x="1058779" y="2823410"/>
                </a:cubicBezTo>
                <a:cubicBezTo>
                  <a:pt x="1069474" y="2791326"/>
                  <a:pt x="1072104" y="2755298"/>
                  <a:pt x="1090863" y="2727158"/>
                </a:cubicBezTo>
                <a:cubicBezTo>
                  <a:pt x="1132327" y="2664961"/>
                  <a:pt x="1116850" y="2697322"/>
                  <a:pt x="1138989" y="2630905"/>
                </a:cubicBezTo>
                <a:cubicBezTo>
                  <a:pt x="1144336" y="2497221"/>
                  <a:pt x="1159345" y="2363574"/>
                  <a:pt x="1155031" y="2229853"/>
                </a:cubicBezTo>
                <a:cubicBezTo>
                  <a:pt x="1153941" y="2196051"/>
                  <a:pt x="1122947" y="2133600"/>
                  <a:pt x="1122947" y="2133600"/>
                </a:cubicBezTo>
                <a:cubicBezTo>
                  <a:pt x="1203938" y="1809630"/>
                  <a:pt x="1122947" y="2157443"/>
                  <a:pt x="1122947" y="1283368"/>
                </a:cubicBezTo>
                <a:cubicBezTo>
                  <a:pt x="1122947" y="1245557"/>
                  <a:pt x="1130487" y="1207917"/>
                  <a:pt x="1138989" y="1171074"/>
                </a:cubicBezTo>
                <a:cubicBezTo>
                  <a:pt x="1146594" y="1138120"/>
                  <a:pt x="1171073" y="1074821"/>
                  <a:pt x="1171073" y="1074821"/>
                </a:cubicBezTo>
                <a:cubicBezTo>
                  <a:pt x="1165726" y="1058779"/>
                  <a:pt x="1163731" y="1041195"/>
                  <a:pt x="1155031" y="1026695"/>
                </a:cubicBezTo>
                <a:cubicBezTo>
                  <a:pt x="1147249" y="1013726"/>
                  <a:pt x="1129711" y="1008138"/>
                  <a:pt x="1122947" y="994610"/>
                </a:cubicBezTo>
                <a:cubicBezTo>
                  <a:pt x="1107823" y="964361"/>
                  <a:pt x="1114777" y="922272"/>
                  <a:pt x="1090863" y="898358"/>
                </a:cubicBezTo>
                <a:cubicBezTo>
                  <a:pt x="1046624" y="854119"/>
                  <a:pt x="1040431" y="854218"/>
                  <a:pt x="1010652" y="802105"/>
                </a:cubicBezTo>
                <a:cubicBezTo>
                  <a:pt x="998787" y="781342"/>
                  <a:pt x="992468" y="757397"/>
                  <a:pt x="978568" y="737937"/>
                </a:cubicBezTo>
                <a:cubicBezTo>
                  <a:pt x="965381" y="719476"/>
                  <a:pt x="943629" y="708271"/>
                  <a:pt x="930442" y="689810"/>
                </a:cubicBezTo>
                <a:cubicBezTo>
                  <a:pt x="833330" y="553851"/>
                  <a:pt x="952118" y="679401"/>
                  <a:pt x="866273" y="593558"/>
                </a:cubicBezTo>
                <a:cubicBezTo>
                  <a:pt x="860926" y="577516"/>
                  <a:pt x="858443" y="560213"/>
                  <a:pt x="850231" y="545431"/>
                </a:cubicBezTo>
                <a:cubicBezTo>
                  <a:pt x="831505" y="511723"/>
                  <a:pt x="786063" y="449179"/>
                  <a:pt x="786063" y="449179"/>
                </a:cubicBezTo>
                <a:cubicBezTo>
                  <a:pt x="774528" y="403040"/>
                  <a:pt x="780003" y="378166"/>
                  <a:pt x="737936" y="352926"/>
                </a:cubicBezTo>
                <a:cubicBezTo>
                  <a:pt x="723436" y="344226"/>
                  <a:pt x="705852" y="342231"/>
                  <a:pt x="689810" y="336884"/>
                </a:cubicBezTo>
                <a:cubicBezTo>
                  <a:pt x="627378" y="243236"/>
                  <a:pt x="697149" y="324512"/>
                  <a:pt x="593558" y="272716"/>
                </a:cubicBezTo>
                <a:cubicBezTo>
                  <a:pt x="580030" y="265952"/>
                  <a:pt x="573284" y="250080"/>
                  <a:pt x="561473" y="240631"/>
                </a:cubicBezTo>
                <a:cubicBezTo>
                  <a:pt x="546418" y="228587"/>
                  <a:pt x="531068" y="216142"/>
                  <a:pt x="513347" y="208547"/>
                </a:cubicBezTo>
                <a:cubicBezTo>
                  <a:pt x="493082" y="199862"/>
                  <a:pt x="470378" y="198562"/>
                  <a:pt x="449179" y="192505"/>
                </a:cubicBezTo>
                <a:cubicBezTo>
                  <a:pt x="334080" y="159620"/>
                  <a:pt x="483913" y="193035"/>
                  <a:pt x="320842" y="160421"/>
                </a:cubicBezTo>
                <a:cubicBezTo>
                  <a:pt x="182901" y="68462"/>
                  <a:pt x="357437" y="178720"/>
                  <a:pt x="224589" y="112295"/>
                </a:cubicBezTo>
                <a:cubicBezTo>
                  <a:pt x="54227" y="27112"/>
                  <a:pt x="289623" y="124650"/>
                  <a:pt x="128336" y="64168"/>
                </a:cubicBezTo>
                <a:cubicBezTo>
                  <a:pt x="101373" y="54057"/>
                  <a:pt x="73882" y="44962"/>
                  <a:pt x="48126" y="32084"/>
                </a:cubicBezTo>
                <a:cubicBezTo>
                  <a:pt x="30881" y="23462"/>
                  <a:pt x="0" y="0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Повалення монархії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Поразки на фронті; зростання цін, спекуляція;</a:t>
            </a:r>
            <a:r>
              <a:rPr lang="uk-UA" dirty="0"/>
              <a:t> п</a:t>
            </a:r>
            <a:r>
              <a:rPr lang="uk-UA" dirty="0" smtClean="0"/>
              <a:t>русські війська наближалися до Парижа;</a:t>
            </a:r>
            <a:r>
              <a:rPr lang="uk-UA" dirty="0"/>
              <a:t> </a:t>
            </a:r>
            <a:r>
              <a:rPr lang="uk-UA" dirty="0" smtClean="0"/>
              <a:t>зради королівського  двору.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10 серпня 1792 р. – повстання – штурм королівського палацу.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Влада перейшла до Комуни, що спиралася на санкюлотів.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Королівська </a:t>
            </a:r>
            <a:r>
              <a:rPr lang="uk-UA" dirty="0" err="1" smtClean="0"/>
              <a:t>сім»я</a:t>
            </a:r>
            <a:r>
              <a:rPr lang="uk-UA" dirty="0" smtClean="0"/>
              <a:t> взята під варту.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836613"/>
            <a:ext cx="35718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724525" y="5949950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Санкюлот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Проголошення виборів до нового вищого законодавчого органу – Національного Установчого Конвенту.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02. – 05.09.1792 р. – кривав різанина у Парижі.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Битва при </a:t>
            </a:r>
            <a:r>
              <a:rPr lang="uk-UA" dirty="0" err="1" smtClean="0"/>
              <a:t>Вальмі</a:t>
            </a:r>
            <a:r>
              <a:rPr lang="uk-UA" dirty="0" smtClean="0"/>
              <a:t>: злам у ході війни ( 20.09.1792р.)</a:t>
            </a:r>
            <a:endParaRPr lang="ru-RU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191000" cy="3125788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95288" y="52292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Битва при Вальмі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400</Words>
  <Application>Microsoft Office PowerPoint</Application>
  <PresentationFormat>Экран (4:3)</PresentationFormat>
  <Paragraphs>72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33</cp:revision>
  <dcterms:modified xsi:type="dcterms:W3CDTF">2012-04-21T17:35:20Z</dcterms:modified>
</cp:coreProperties>
</file>